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4" r:id="rId2"/>
    <p:sldId id="256" r:id="rId3"/>
    <p:sldId id="260" r:id="rId4"/>
    <p:sldId id="262" r:id="rId5"/>
    <p:sldId id="257" r:id="rId6"/>
  </p:sldIdLst>
  <p:sldSz cx="9906000" cy="6858000" type="A4"/>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1098" y="-90"/>
      </p:cViewPr>
      <p:guideLst>
        <p:guide orient="horz" pos="2160"/>
        <p:guide pos="312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6"/>
            <a:ext cx="9906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224492" y="2404534"/>
            <a:ext cx="63106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224492" y="4050834"/>
            <a:ext cx="63106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575145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50335" y="609600"/>
            <a:ext cx="6984793"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550335" y="4470400"/>
            <a:ext cx="6984793"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1787303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6709" y="609600"/>
            <a:ext cx="657648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9988" y="3632200"/>
            <a:ext cx="5869926"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50335" y="4470400"/>
            <a:ext cx="6984793"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B95912A-989C-4911-9AFF-4954FAA12DF3}" type="slidenum">
              <a:rPr lang="ru-RU" smtClean="0"/>
              <a:pPr/>
              <a:t>‹#›</a:t>
            </a:fld>
            <a:endParaRPr lang="ru-RU"/>
          </a:p>
        </p:txBody>
      </p:sp>
      <p:sp>
        <p:nvSpPr>
          <p:cNvPr id="20" name="TextBox 19"/>
          <p:cNvSpPr txBox="1"/>
          <p:nvPr/>
        </p:nvSpPr>
        <p:spPr>
          <a:xfrm>
            <a:off x="440269" y="790378"/>
            <a:ext cx="4953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7225571" y="2886556"/>
            <a:ext cx="4953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xmlns="" val="99076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50335" y="1931988"/>
            <a:ext cx="6984793"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550335" y="4527448"/>
            <a:ext cx="6984793"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3777677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56709" y="609600"/>
            <a:ext cx="657648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550332" y="4013200"/>
            <a:ext cx="6984794"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50335" y="4527448"/>
            <a:ext cx="6984793"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B95912A-989C-4911-9AFF-4954FAA12DF3}" type="slidenum">
              <a:rPr lang="ru-RU" smtClean="0"/>
              <a:pPr/>
              <a:t>‹#›</a:t>
            </a:fld>
            <a:endParaRPr lang="ru-RU"/>
          </a:p>
        </p:txBody>
      </p:sp>
      <p:sp>
        <p:nvSpPr>
          <p:cNvPr id="24" name="TextBox 23"/>
          <p:cNvSpPr txBox="1"/>
          <p:nvPr/>
        </p:nvSpPr>
        <p:spPr>
          <a:xfrm>
            <a:off x="440269" y="790378"/>
            <a:ext cx="4953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225571" y="2886556"/>
            <a:ext cx="4953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2212180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57212" y="609600"/>
            <a:ext cx="697791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550332" y="4013200"/>
            <a:ext cx="6984794"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50335" y="4527448"/>
            <a:ext cx="6984793"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16019024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25132343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3735" y="609600"/>
            <a:ext cx="1060104"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50335" y="609600"/>
            <a:ext cx="5736372"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4279581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1093483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50335" y="2700868"/>
            <a:ext cx="6984793"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550335" y="4527448"/>
            <a:ext cx="6984793"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3760580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550335" y="2160589"/>
            <a:ext cx="3399528"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135600" y="2160590"/>
            <a:ext cx="3399528"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707126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549043" y="2160983"/>
            <a:ext cx="340081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49043" y="2737246"/>
            <a:ext cx="3400819"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134311" y="2160983"/>
            <a:ext cx="340081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134312" y="2737246"/>
            <a:ext cx="3400814"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296592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50334" y="609600"/>
            <a:ext cx="6984793"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1119961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2975070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50334" y="1498604"/>
            <a:ext cx="3131804"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867875" y="514924"/>
            <a:ext cx="3667252"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50334" y="2777069"/>
            <a:ext cx="3131804"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3479889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50334" y="4800600"/>
            <a:ext cx="6984792"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50334" y="609600"/>
            <a:ext cx="6984793"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550334" y="5367338"/>
            <a:ext cx="6984792"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F8D60E5-1FFA-4EB4-894C-F9F527F60919}" type="datetimeFigureOut">
              <a:rPr lang="ru-RU" smtClean="0"/>
              <a:pPr/>
              <a:t>31.03.2015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1446750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6"/>
            <a:ext cx="9906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50334" y="609600"/>
            <a:ext cx="698479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50334" y="2160590"/>
            <a:ext cx="6984793"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854171" y="6041363"/>
            <a:ext cx="74095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8D60E5-1FFA-4EB4-894C-F9F527F60919}" type="datetimeFigureOut">
              <a:rPr lang="ru-RU" smtClean="0"/>
              <a:pPr/>
              <a:t>31.03.2015</a:t>
            </a:fld>
            <a:endParaRPr lang="ru-RU"/>
          </a:p>
        </p:txBody>
      </p:sp>
      <p:sp>
        <p:nvSpPr>
          <p:cNvPr id="5" name="Footer Placeholder 4"/>
          <p:cNvSpPr>
            <a:spLocks noGrp="1"/>
          </p:cNvSpPr>
          <p:nvPr>
            <p:ph type="ftr" sz="quarter" idx="3"/>
          </p:nvPr>
        </p:nvSpPr>
        <p:spPr>
          <a:xfrm>
            <a:off x="550334" y="6041363"/>
            <a:ext cx="511681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979914" y="6041363"/>
            <a:ext cx="555213" cy="365125"/>
          </a:xfrm>
          <a:prstGeom prst="rect">
            <a:avLst/>
          </a:prstGeom>
        </p:spPr>
        <p:txBody>
          <a:bodyPr vert="horz" lIns="91440" tIns="45720" rIns="91440" bIns="45720" rtlCol="0" anchor="ctr"/>
          <a:lstStyle>
            <a:lvl1pPr algn="r">
              <a:defRPr sz="900">
                <a:solidFill>
                  <a:schemeClr val="accent1"/>
                </a:solidFill>
              </a:defRPr>
            </a:lvl1pPr>
          </a:lstStyle>
          <a:p>
            <a:fld id="{BB95912A-989C-4911-9AFF-4954FAA12DF3}" type="slidenum">
              <a:rPr lang="ru-RU" smtClean="0"/>
              <a:pPr/>
              <a:t>‹#›</a:t>
            </a:fld>
            <a:endParaRPr lang="ru-RU"/>
          </a:p>
        </p:txBody>
      </p:sp>
    </p:spTree>
    <p:extLst>
      <p:ext uri="{BB962C8B-B14F-4D97-AF65-F5344CB8AC3E}">
        <p14:creationId xmlns:p14="http://schemas.microsoft.com/office/powerpoint/2010/main" xmlns="" val="16758173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minsknews.by/wp-content/uploads/2014/04/Konnyiy-sport.jpg"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3141"/>
            <a:ext cx="7325226" cy="923330"/>
          </a:xfrm>
          <a:prstGeom prst="rect">
            <a:avLst/>
          </a:prstGeom>
        </p:spPr>
        <p:txBody>
          <a:bodyPr wrap="square">
            <a:spAutoFit/>
          </a:bodyPr>
          <a:lstStyle/>
          <a:p>
            <a:pPr algn="ctr"/>
            <a:r>
              <a:rPr lang="ru-RU" b="1" dirty="0">
                <a:latin typeface="Times New Roman" pitchFamily="18" charset="0"/>
                <a:cs typeface="Times New Roman" pitchFamily="18" charset="0"/>
              </a:rPr>
              <a:t>Конкурс детского творчества</a:t>
            </a:r>
            <a:endParaRPr lang="ru-RU" dirty="0">
              <a:latin typeface="Times New Roman" pitchFamily="18" charset="0"/>
              <a:cs typeface="Times New Roman" pitchFamily="18" charset="0"/>
            </a:endParaRPr>
          </a:p>
          <a:p>
            <a:pPr algn="ctr"/>
            <a:r>
              <a:rPr lang="ru-RU" dirty="0">
                <a:latin typeface="Times New Roman" pitchFamily="18" charset="0"/>
                <a:cs typeface="Times New Roman" pitchFamily="18" charset="0"/>
              </a:rPr>
              <a:t>спортивный стадион</a:t>
            </a:r>
          </a:p>
          <a:p>
            <a:pPr algn="ctr"/>
            <a:r>
              <a:rPr lang="ru-RU" i="1" dirty="0">
                <a:latin typeface="Times New Roman" pitchFamily="18" charset="0"/>
                <a:cs typeface="Times New Roman" pitchFamily="18" charset="0"/>
              </a:rPr>
              <a:t>программы «Разговор о правильном питании</a:t>
            </a:r>
            <a:r>
              <a:rPr lang="ru-RU" i="1" dirty="0" smtClean="0">
                <a:latin typeface="Times New Roman" pitchFamily="18" charset="0"/>
                <a:cs typeface="Times New Roman" pitchFamily="18" charset="0"/>
              </a:rPr>
              <a:t>»</a:t>
            </a:r>
            <a:r>
              <a:rPr lang="ru-RU" dirty="0">
                <a:latin typeface="Times New Roman" pitchFamily="18" charset="0"/>
                <a:cs typeface="Times New Roman" pitchFamily="18" charset="0"/>
              </a:rPr>
              <a:t> </a:t>
            </a:r>
          </a:p>
        </p:txBody>
      </p:sp>
      <p:sp>
        <p:nvSpPr>
          <p:cNvPr id="9" name="Прямоугольник 8"/>
          <p:cNvSpPr/>
          <p:nvPr/>
        </p:nvSpPr>
        <p:spPr>
          <a:xfrm>
            <a:off x="278968" y="2234838"/>
            <a:ext cx="4530859" cy="1015663"/>
          </a:xfrm>
          <a:prstGeom prst="rect">
            <a:avLst/>
          </a:prstGeom>
        </p:spPr>
        <p:txBody>
          <a:bodyPr wrap="square">
            <a:spAutoFit/>
          </a:bodyPr>
          <a:lstStyle/>
          <a:p>
            <a:r>
              <a:rPr lang="ru-RU" sz="6000" u="sng" dirty="0">
                <a:latin typeface="Monotype Corsiva" pitchFamily="66" charset="0"/>
              </a:rPr>
              <a:t>Конный спорт</a:t>
            </a:r>
            <a:endParaRPr lang="ru-RU" sz="6000" dirty="0">
              <a:latin typeface="Monotype Corsiva" pitchFamily="66" charset="0"/>
            </a:endParaRPr>
          </a:p>
        </p:txBody>
      </p:sp>
      <p:pic>
        <p:nvPicPr>
          <p:cNvPr id="1026" name="Picture 2" descr="Верховая езда является одной из форм тренировки - Здоровье"/>
          <p:cNvPicPr>
            <a:picLocks noChangeAspect="1" noChangeArrowheads="1"/>
          </p:cNvPicPr>
          <p:nvPr/>
        </p:nvPicPr>
        <p:blipFill>
          <a:blip r:embed="rId2" r:link="rId3" cstate="print">
            <a:extLst>
              <a:ext uri="{28A0092B-C50C-407E-A947-70E740481C1C}">
                <a14:useLocalDpi xmlns:a14="http://schemas.microsoft.com/office/drawing/2010/main" xmlns="" val="0"/>
              </a:ext>
            </a:extLst>
          </a:blip>
          <a:srcRect/>
          <a:stretch>
            <a:fillRect/>
          </a:stretch>
        </p:blipFill>
        <p:spPr bwMode="auto">
          <a:xfrm>
            <a:off x="4809828" y="1318946"/>
            <a:ext cx="2780903" cy="2300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Прямоугольник 9"/>
          <p:cNvSpPr/>
          <p:nvPr/>
        </p:nvSpPr>
        <p:spPr>
          <a:xfrm>
            <a:off x="4416424" y="4301068"/>
            <a:ext cx="3370793" cy="2062103"/>
          </a:xfrm>
          <a:prstGeom prst="rect">
            <a:avLst/>
          </a:prstGeom>
        </p:spPr>
        <p:txBody>
          <a:bodyPr wrap="square">
            <a:spAutoFit/>
          </a:bodyPr>
          <a:lstStyle/>
          <a:p>
            <a:pPr algn="r"/>
            <a:r>
              <a:rPr lang="ru-RU" b="1" dirty="0">
                <a:latin typeface="Times New Roman" pitchFamily="18" charset="0"/>
                <a:cs typeface="Times New Roman" pitchFamily="18" charset="0"/>
              </a:rPr>
              <a:t>Работу выполнила:</a:t>
            </a:r>
          </a:p>
          <a:p>
            <a:pPr algn="r"/>
            <a:r>
              <a:rPr lang="ru-RU" sz="2000" dirty="0">
                <a:latin typeface="Propisi" pitchFamily="2" charset="0"/>
              </a:rPr>
              <a:t>ученица 4 класса </a:t>
            </a:r>
            <a:r>
              <a:rPr lang="ru-RU" sz="2000" i="1" dirty="0" smtClean="0">
                <a:latin typeface="Times New Roman" pitchFamily="18" charset="0"/>
                <a:cs typeface="Times New Roman" pitchFamily="18" charset="0"/>
              </a:rPr>
              <a:t>«</a:t>
            </a:r>
            <a:r>
              <a:rPr lang="ru-RU" sz="2000" dirty="0" smtClean="0">
                <a:latin typeface="Propisi" pitchFamily="2" charset="0"/>
                <a:cs typeface="Times New Roman" pitchFamily="18" charset="0"/>
              </a:rPr>
              <a:t>Б</a:t>
            </a:r>
            <a:r>
              <a:rPr lang="ru-RU" sz="2000" i="1" dirty="0" smtClean="0">
                <a:latin typeface="Times New Roman" pitchFamily="18" charset="0"/>
                <a:cs typeface="Times New Roman" pitchFamily="18" charset="0"/>
              </a:rPr>
              <a:t>»</a:t>
            </a:r>
            <a:endParaRPr lang="ru-RU" sz="2000" i="1" dirty="0">
              <a:latin typeface="Propisi" pitchFamily="2" charset="0"/>
            </a:endParaRPr>
          </a:p>
          <a:p>
            <a:pPr algn="r"/>
            <a:r>
              <a:rPr lang="ru-RU" sz="2000" dirty="0">
                <a:latin typeface="Propisi" pitchFamily="2" charset="0"/>
              </a:rPr>
              <a:t>МБОУ гимназии №3, г. Краснодара</a:t>
            </a:r>
          </a:p>
          <a:p>
            <a:pPr algn="r"/>
            <a:r>
              <a:rPr lang="ru-RU" sz="2400" b="1" dirty="0">
                <a:latin typeface="Propisi" pitchFamily="2" charset="0"/>
              </a:rPr>
              <a:t>Дымченко Елизавета</a:t>
            </a:r>
            <a:endParaRPr lang="ru-RU" sz="2400" dirty="0">
              <a:latin typeface="Propisi" pitchFamily="2" charset="0"/>
            </a:endParaRPr>
          </a:p>
          <a:p>
            <a:pPr algn="r"/>
            <a:r>
              <a:rPr lang="ru-RU" b="1" dirty="0">
                <a:latin typeface="Times New Roman" pitchFamily="18" charset="0"/>
                <a:cs typeface="Times New Roman" pitchFamily="18" charset="0"/>
              </a:rPr>
              <a:t>Руководитель:</a:t>
            </a:r>
          </a:p>
          <a:p>
            <a:pPr algn="r"/>
            <a:r>
              <a:rPr lang="ru-RU" sz="2800" b="1" dirty="0">
                <a:latin typeface="Propisi" pitchFamily="2" charset="0"/>
              </a:rPr>
              <a:t>Петренко Л. В.</a:t>
            </a:r>
            <a:endParaRPr lang="ru-RU" sz="2800" dirty="0">
              <a:latin typeface="Propisi" pitchFamily="2" charset="0"/>
            </a:endParaRPr>
          </a:p>
        </p:txBody>
      </p:sp>
      <p:pic>
        <p:nvPicPr>
          <p:cNvPr id="1027" name="Рисунок 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10601" y="4301067"/>
            <a:ext cx="2946433" cy="24175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00887952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 y="0"/>
            <a:ext cx="3133532" cy="2892490"/>
          </a:xfrm>
          <a:prstGeom prst="rect">
            <a:avLst/>
          </a:prstGeom>
        </p:spPr>
      </p:pic>
      <p:sp>
        <p:nvSpPr>
          <p:cNvPr id="3" name="TextBox 2"/>
          <p:cNvSpPr txBox="1"/>
          <p:nvPr/>
        </p:nvSpPr>
        <p:spPr>
          <a:xfrm>
            <a:off x="4662699" y="6200"/>
            <a:ext cx="4921540" cy="923330"/>
          </a:xfrm>
          <a:prstGeom prst="rect">
            <a:avLst/>
          </a:prstGeom>
          <a:noFill/>
        </p:spPr>
        <p:txBody>
          <a:bodyPr wrap="none" rtlCol="0">
            <a:spAutoFit/>
          </a:bodyPr>
          <a:lstStyle/>
          <a:p>
            <a:r>
              <a:rPr lang="ru-RU" sz="5400" i="1" dirty="0" smtClean="0">
                <a:effectLst>
                  <a:outerShdw blurRad="38100" dist="38100" dir="2700000" algn="tl">
                    <a:srgbClr val="000000">
                      <a:alpha val="43137"/>
                    </a:srgbClr>
                  </a:outerShdw>
                </a:effectLst>
              </a:rPr>
              <a:t>Конный спорт</a:t>
            </a:r>
            <a:endParaRPr lang="ru-RU" sz="5400" i="1" dirty="0">
              <a:effectLst>
                <a:outerShdw blurRad="38100" dist="38100" dir="2700000" algn="tl">
                  <a:srgbClr val="000000">
                    <a:alpha val="43137"/>
                  </a:srgbClr>
                </a:outerShdw>
              </a:effectLst>
            </a:endParaRPr>
          </a:p>
        </p:txBody>
      </p:sp>
      <p:sp>
        <p:nvSpPr>
          <p:cNvPr id="4" name="TextBox 3"/>
          <p:cNvSpPr txBox="1"/>
          <p:nvPr/>
        </p:nvSpPr>
        <p:spPr>
          <a:xfrm>
            <a:off x="3308928" y="1116112"/>
            <a:ext cx="6228124" cy="1077218"/>
          </a:xfrm>
          <a:prstGeom prst="rect">
            <a:avLst/>
          </a:prstGeom>
          <a:noFill/>
        </p:spPr>
        <p:txBody>
          <a:bodyPr wrap="square" rtlCol="0">
            <a:spAutoFit/>
          </a:bodyPr>
          <a:lstStyle/>
          <a:p>
            <a:r>
              <a:rPr lang="ru-RU" sz="1600" b="1" i="1" dirty="0" smtClean="0">
                <a:latin typeface="Times New Roman" pitchFamily="18" charset="0"/>
                <a:cs typeface="Times New Roman" pitchFamily="18" charset="0"/>
              </a:rPr>
              <a:t>Я занимаюсь конным спортом и хотела бы вам о нём рассказать подробно.</a:t>
            </a:r>
          </a:p>
          <a:p>
            <a:r>
              <a:rPr lang="ru-RU" sz="1600" b="1" i="1" dirty="0" smtClean="0">
                <a:latin typeface="Times New Roman" pitchFamily="18" charset="0"/>
                <a:cs typeface="Times New Roman" pitchFamily="18" charset="0"/>
              </a:rPr>
              <a:t>В конном спорте есть такие виды, как конкур, выездка, вольтижировка, джигитовка, троеборье.</a:t>
            </a:r>
            <a:endParaRPr lang="ru-RU" sz="1600" b="1" i="1" dirty="0">
              <a:latin typeface="Times New Roman" pitchFamily="18" charset="0"/>
              <a:cs typeface="Times New Roman" pitchFamily="18" charset="0"/>
            </a:endParaRPr>
          </a:p>
        </p:txBody>
      </p:sp>
      <p:sp>
        <p:nvSpPr>
          <p:cNvPr id="6" name="TextBox 5"/>
          <p:cNvSpPr txBox="1"/>
          <p:nvPr/>
        </p:nvSpPr>
        <p:spPr>
          <a:xfrm>
            <a:off x="3308928" y="2345191"/>
            <a:ext cx="5978047" cy="584775"/>
          </a:xfrm>
          <a:prstGeom prst="rect">
            <a:avLst/>
          </a:prstGeom>
          <a:noFill/>
        </p:spPr>
        <p:txBody>
          <a:bodyPr wrap="none" rtlCol="0">
            <a:spAutoFit/>
          </a:bodyPr>
          <a:lstStyle/>
          <a:p>
            <a:r>
              <a:rPr lang="ru-RU" sz="1600" b="1" dirty="0" smtClean="0">
                <a:latin typeface="Times New Roman" pitchFamily="18" charset="0"/>
                <a:cs typeface="Times New Roman" pitchFamily="18" charset="0"/>
              </a:rPr>
              <a:t>Конкур </a:t>
            </a:r>
            <a:r>
              <a:rPr lang="ru-RU" sz="1600" dirty="0">
                <a:solidFill>
                  <a:srgbClr val="252525"/>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это прыжки через препятствия.</a:t>
            </a:r>
          </a:p>
          <a:p>
            <a:r>
              <a:rPr lang="ru-RU" sz="1600" b="1" dirty="0" smtClean="0">
                <a:latin typeface="Times New Roman" pitchFamily="18" charset="0"/>
                <a:cs typeface="Times New Roman" pitchFamily="18" charset="0"/>
              </a:rPr>
              <a:t>Выездка </a:t>
            </a:r>
            <a:r>
              <a:rPr lang="ru-RU" sz="1600" dirty="0">
                <a:solidFill>
                  <a:srgbClr val="252525"/>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это прежде всего танец между лошадью и всадником</a:t>
            </a:r>
            <a:r>
              <a:rPr lang="ru-RU" sz="1600" dirty="0">
                <a:latin typeface="Times New Roman" pitchFamily="18" charset="0"/>
                <a:cs typeface="Times New Roman" pitchFamily="18" charset="0"/>
              </a:rPr>
              <a:t>.</a:t>
            </a:r>
          </a:p>
        </p:txBody>
      </p:sp>
      <p:sp>
        <p:nvSpPr>
          <p:cNvPr id="7" name="TextBox 6"/>
          <p:cNvSpPr txBox="1"/>
          <p:nvPr/>
        </p:nvSpPr>
        <p:spPr>
          <a:xfrm>
            <a:off x="165100" y="3123891"/>
            <a:ext cx="9740900" cy="584775"/>
          </a:xfrm>
          <a:prstGeom prst="rect">
            <a:avLst/>
          </a:prstGeom>
          <a:noFill/>
        </p:spPr>
        <p:txBody>
          <a:bodyPr wrap="square" rtlCol="0">
            <a:spAutoFit/>
          </a:bodyPr>
          <a:lstStyle/>
          <a:p>
            <a:r>
              <a:rPr lang="ru-RU" sz="1600" b="1" dirty="0" smtClean="0">
                <a:latin typeface="Times New Roman" pitchFamily="18" charset="0"/>
                <a:cs typeface="Times New Roman" pitchFamily="18" charset="0"/>
              </a:rPr>
              <a:t>Вольтижировка </a:t>
            </a:r>
            <a:r>
              <a:rPr lang="ru-RU" sz="1600" dirty="0">
                <a:solidFill>
                  <a:srgbClr val="252525"/>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это выполнение гимнастических и акробатических упражнений (в одиночку, парой или группой) на лошади, движущейся по кругу шагом или галопом.  </a:t>
            </a:r>
            <a:endParaRPr lang="ru-RU" sz="1600" dirty="0">
              <a:latin typeface="Times New Roman" pitchFamily="18" charset="0"/>
              <a:cs typeface="Times New Roman" pitchFamily="18" charset="0"/>
            </a:endParaRPr>
          </a:p>
        </p:txBody>
      </p:sp>
      <p:sp>
        <p:nvSpPr>
          <p:cNvPr id="8" name="Прямоугольник 7"/>
          <p:cNvSpPr/>
          <p:nvPr/>
        </p:nvSpPr>
        <p:spPr>
          <a:xfrm>
            <a:off x="165101" y="3736883"/>
            <a:ext cx="8315650" cy="584775"/>
          </a:xfrm>
          <a:prstGeom prst="rect">
            <a:avLst/>
          </a:prstGeom>
        </p:spPr>
        <p:txBody>
          <a:bodyPr wrap="square">
            <a:spAutoFit/>
          </a:bodyPr>
          <a:lstStyle/>
          <a:p>
            <a:r>
              <a:rPr lang="ru-RU" sz="1600" b="1" dirty="0" smtClean="0">
                <a:latin typeface="Times New Roman" pitchFamily="18" charset="0"/>
                <a:cs typeface="Times New Roman" pitchFamily="18" charset="0"/>
              </a:rPr>
              <a:t>Джигитовка </a:t>
            </a:r>
            <a:r>
              <a:rPr lang="ru-RU" sz="1600" dirty="0">
                <a:solidFill>
                  <a:srgbClr val="252525"/>
                </a:solidFill>
                <a:latin typeface="Times New Roman" pitchFamily="18" charset="0"/>
                <a:cs typeface="Times New Roman" pitchFamily="18" charset="0"/>
              </a:rPr>
              <a:t>— </a:t>
            </a:r>
            <a:r>
              <a:rPr lang="ru-RU" sz="1600" dirty="0" smtClean="0">
                <a:solidFill>
                  <a:srgbClr val="252525"/>
                </a:solidFill>
                <a:latin typeface="Times New Roman" pitchFamily="18" charset="0"/>
                <a:cs typeface="Times New Roman" pitchFamily="18" charset="0"/>
              </a:rPr>
              <a:t>это скачка на лошади, во время которой ездок выполняет гимнастические и акробатические трюки, военно-прикладной вид конного спорта. </a:t>
            </a:r>
            <a:endParaRPr lang="ru-RU" sz="1600" dirty="0">
              <a:latin typeface="Times New Roman" pitchFamily="18" charset="0"/>
              <a:cs typeface="Times New Roman" pitchFamily="18" charset="0"/>
            </a:endParaRPr>
          </a:p>
        </p:txBody>
      </p:sp>
      <p:sp>
        <p:nvSpPr>
          <p:cNvPr id="11" name="Прямоугольник 10"/>
          <p:cNvSpPr/>
          <p:nvPr/>
        </p:nvSpPr>
        <p:spPr>
          <a:xfrm>
            <a:off x="165100" y="4272678"/>
            <a:ext cx="8395093" cy="2308324"/>
          </a:xfrm>
          <a:prstGeom prst="rect">
            <a:avLst/>
          </a:prstGeom>
        </p:spPr>
        <p:txBody>
          <a:bodyPr wrap="square">
            <a:spAutoFit/>
          </a:bodyPr>
          <a:lstStyle/>
          <a:p>
            <a:r>
              <a:rPr lang="ru-RU" sz="1600" b="1" dirty="0" smtClean="0">
                <a:solidFill>
                  <a:srgbClr val="252525"/>
                </a:solidFill>
                <a:latin typeface="Times New Roman" pitchFamily="18" charset="0"/>
                <a:cs typeface="Times New Roman" pitchFamily="18" charset="0"/>
              </a:rPr>
              <a:t>Троеборье</a:t>
            </a:r>
            <a:r>
              <a:rPr lang="ru-RU" sz="1600" b="0" dirty="0" smtClean="0">
                <a:solidFill>
                  <a:srgbClr val="252525"/>
                </a:solidFill>
                <a:latin typeface="Times New Roman" pitchFamily="18" charset="0"/>
                <a:cs typeface="Times New Roman" pitchFamily="18" charset="0"/>
              </a:rPr>
              <a:t> — вид</a:t>
            </a:r>
            <a:r>
              <a:rPr lang="ru-RU" sz="1600" dirty="0" smtClean="0">
                <a:solidFill>
                  <a:srgbClr val="252525"/>
                </a:solidFill>
                <a:latin typeface="Times New Roman" pitchFamily="18" charset="0"/>
                <a:cs typeface="Times New Roman" pitchFamily="18" charset="0"/>
              </a:rPr>
              <a:t> конного спорта</a:t>
            </a:r>
            <a:r>
              <a:rPr lang="ru-RU" sz="1600" b="0" dirty="0" smtClean="0">
                <a:solidFill>
                  <a:srgbClr val="252525"/>
                </a:solidFill>
                <a:latin typeface="Times New Roman" pitchFamily="18" charset="0"/>
                <a:cs typeface="Times New Roman" pitchFamily="18" charset="0"/>
              </a:rPr>
              <a:t>, который состоит из манежной езды, полевых испытаний или кросса (второй день), преодоления препятствий или </a:t>
            </a:r>
            <a:r>
              <a:rPr lang="ru-RU" sz="1600" dirty="0" smtClean="0">
                <a:latin typeface="Times New Roman" pitchFamily="18" charset="0"/>
                <a:cs typeface="Times New Roman" pitchFamily="18" charset="0"/>
              </a:rPr>
              <a:t>конкура</a:t>
            </a:r>
            <a:r>
              <a:rPr lang="ru-RU" sz="1600" b="0" dirty="0" smtClean="0">
                <a:solidFill>
                  <a:srgbClr val="252525"/>
                </a:solidFill>
                <a:latin typeface="Times New Roman" pitchFamily="18" charset="0"/>
                <a:cs typeface="Times New Roman" pitchFamily="18" charset="0"/>
              </a:rPr>
              <a:t> (третий день). Все эти три испытания должны быть пройдены на одной лошади, они позволяют увидеть тренированность и разностороннюю подготовку коня. Первый день выездки предназначен чтобы показать ее выдержанность и послушность. Второй день кросса - это основное испытание, в ходе которого выявляют насколько тренирована, резва и вынослива</a:t>
            </a:r>
            <a:r>
              <a:rPr lang="ru-RU" sz="1600" b="0" dirty="0" smtClean="0">
                <a:solidFill>
                  <a:schemeClr val="tx1">
                    <a:lumMod val="65000"/>
                    <a:lumOff val="35000"/>
                  </a:schemeClr>
                </a:solidFill>
                <a:latin typeface="Times New Roman" pitchFamily="18" charset="0"/>
                <a:cs typeface="Times New Roman" pitchFamily="18" charset="0"/>
              </a:rPr>
              <a:t> </a:t>
            </a:r>
            <a:r>
              <a:rPr lang="ru-RU" sz="1600" b="0" dirty="0" smtClean="0">
                <a:latin typeface="Times New Roman" pitchFamily="18" charset="0"/>
                <a:cs typeface="Times New Roman" pitchFamily="18" charset="0"/>
              </a:rPr>
              <a:t>лошадь</a:t>
            </a:r>
            <a:r>
              <a:rPr lang="ru-RU" sz="1600" b="0" dirty="0" smtClean="0">
                <a:solidFill>
                  <a:srgbClr val="252525"/>
                </a:solidFill>
                <a:latin typeface="Times New Roman" pitchFamily="18" charset="0"/>
                <a:cs typeface="Times New Roman" pitchFamily="18" charset="0"/>
              </a:rPr>
              <a:t>, а также ее способность к прыжкам. Он проходит по пересеченной местности с недвижимыми барьерами. Третий день конкура предназначен для проверки работоспособност</a:t>
            </a:r>
            <a:r>
              <a:rPr lang="ru-RU" sz="1600" dirty="0" smtClean="0">
                <a:solidFill>
                  <a:srgbClr val="252525"/>
                </a:solidFill>
                <a:latin typeface="Times New Roman" pitchFamily="18" charset="0"/>
                <a:cs typeface="Times New Roman" pitchFamily="18" charset="0"/>
              </a:rPr>
              <a:t>и</a:t>
            </a:r>
            <a:r>
              <a:rPr lang="ru-RU" sz="1600" b="0" dirty="0" smtClean="0">
                <a:solidFill>
                  <a:srgbClr val="252525"/>
                </a:solidFill>
                <a:latin typeface="Times New Roman" pitchFamily="18" charset="0"/>
                <a:cs typeface="Times New Roman" pitchFamily="18" charset="0"/>
              </a:rPr>
              <a:t> и энерги</a:t>
            </a:r>
            <a:r>
              <a:rPr lang="ru-RU" sz="1600" dirty="0">
                <a:solidFill>
                  <a:srgbClr val="252525"/>
                </a:solidFill>
                <a:latin typeface="Times New Roman" pitchFamily="18" charset="0"/>
                <a:cs typeface="Times New Roman" pitchFamily="18" charset="0"/>
              </a:rPr>
              <a:t>и</a:t>
            </a:r>
            <a:r>
              <a:rPr lang="ru-RU" sz="1600" b="0" dirty="0" smtClean="0">
                <a:solidFill>
                  <a:srgbClr val="252525"/>
                </a:solidFill>
                <a:latin typeface="Times New Roman" pitchFamily="18" charset="0"/>
                <a:cs typeface="Times New Roman" pitchFamily="18" charset="0"/>
              </a:rPr>
              <a:t> лошади после трудных полевых испытаний.</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xmlns="" val="246457622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069" y="4708981"/>
            <a:ext cx="255198" cy="400110"/>
          </a:xfrm>
          <a:prstGeom prst="rect">
            <a:avLst/>
          </a:prstGeom>
        </p:spPr>
        <p:txBody>
          <a:bodyPr wrap="none">
            <a:spAutoFit/>
          </a:bodyPr>
          <a:lstStyle/>
          <a:p>
            <a:r>
              <a:rPr lang="ru-RU" sz="2000" dirty="0">
                <a:solidFill>
                  <a:srgbClr val="000000"/>
                </a:solidFill>
                <a:latin typeface="Arial" panose="020B0604020202020204" pitchFamily="34" charset="0"/>
              </a:rPr>
              <a:t> </a:t>
            </a:r>
            <a:endParaRPr lang="ru-RU" sz="2000" dirty="0"/>
          </a:p>
        </p:txBody>
      </p:sp>
      <p:sp>
        <p:nvSpPr>
          <p:cNvPr id="4" name="Прямоугольник 3"/>
          <p:cNvSpPr/>
          <p:nvPr/>
        </p:nvSpPr>
        <p:spPr>
          <a:xfrm>
            <a:off x="2037160" y="15390"/>
            <a:ext cx="4394152" cy="369332"/>
          </a:xfrm>
          <a:prstGeom prst="rect">
            <a:avLst/>
          </a:prstGeom>
        </p:spPr>
        <p:txBody>
          <a:bodyPr wrap="none">
            <a:spAutoFit/>
          </a:bodyPr>
          <a:lstStyle/>
          <a:p>
            <a:pPr algn="ctr"/>
            <a:r>
              <a:rPr lang="ru-RU" b="1" dirty="0" smtClean="0">
                <a:solidFill>
                  <a:srgbClr val="000000"/>
                </a:solidFill>
                <a:latin typeface="Monotype Corsiva" pitchFamily="66" charset="0"/>
              </a:rPr>
              <a:t>Надеюсь</a:t>
            </a:r>
            <a:r>
              <a:rPr lang="ru-RU" b="1" dirty="0">
                <a:solidFill>
                  <a:srgbClr val="000000"/>
                </a:solidFill>
                <a:latin typeface="Monotype Corsiva" pitchFamily="66" charset="0"/>
              </a:rPr>
              <a:t>,</a:t>
            </a:r>
            <a:r>
              <a:rPr lang="ru-RU" b="1" dirty="0" smtClean="0">
                <a:solidFill>
                  <a:srgbClr val="000000"/>
                </a:solidFill>
                <a:latin typeface="Monotype Corsiva" pitchFamily="66" charset="0"/>
              </a:rPr>
              <a:t> </a:t>
            </a:r>
            <a:r>
              <a:rPr lang="ru-RU" b="1" dirty="0">
                <a:solidFill>
                  <a:srgbClr val="000000"/>
                </a:solidFill>
                <a:latin typeface="Monotype Corsiva" pitchFamily="66" charset="0"/>
              </a:rPr>
              <a:t>что было </a:t>
            </a:r>
            <a:r>
              <a:rPr lang="ru-RU" b="1" dirty="0" smtClean="0">
                <a:solidFill>
                  <a:srgbClr val="000000"/>
                </a:solidFill>
                <a:latin typeface="Monotype Corsiva" pitchFamily="66" charset="0"/>
              </a:rPr>
              <a:t>интересно, </a:t>
            </a:r>
            <a:r>
              <a:rPr lang="ru-RU" b="1" dirty="0">
                <a:solidFill>
                  <a:srgbClr val="000000"/>
                </a:solidFill>
                <a:latin typeface="Monotype Corsiva" pitchFamily="66" charset="0"/>
              </a:rPr>
              <a:t>но это ещё не всё </a:t>
            </a:r>
            <a:endParaRPr lang="ru-RU" b="1" dirty="0">
              <a:latin typeface="Monotype Corsiva" pitchFamily="66" charset="0"/>
            </a:endParaRPr>
          </a:p>
        </p:txBody>
      </p:sp>
      <p:sp>
        <p:nvSpPr>
          <p:cNvPr id="5" name="Прямоугольник 4"/>
          <p:cNvSpPr/>
          <p:nvPr/>
        </p:nvSpPr>
        <p:spPr>
          <a:xfrm>
            <a:off x="308266" y="384722"/>
            <a:ext cx="9192195" cy="4278094"/>
          </a:xfrm>
          <a:prstGeom prst="rect">
            <a:avLst/>
          </a:prstGeom>
        </p:spPr>
        <p:txBody>
          <a:bodyPr wrap="square">
            <a:spAutoFit/>
          </a:bodyPr>
          <a:lstStyle/>
          <a:p>
            <a:r>
              <a:rPr lang="ru-RU" sz="1600" b="1" i="1" u="sng" dirty="0">
                <a:solidFill>
                  <a:srgbClr val="000000"/>
                </a:solidFill>
                <a:latin typeface="Times New Roman" pitchFamily="18" charset="0"/>
                <a:cs typeface="Times New Roman" pitchFamily="18" charset="0"/>
              </a:rPr>
              <a:t>Сказка про </a:t>
            </a:r>
            <a:r>
              <a:rPr lang="ru-RU" sz="1600" b="1" i="1" u="sng" dirty="0" smtClean="0">
                <a:solidFill>
                  <a:srgbClr val="000000"/>
                </a:solidFill>
                <a:latin typeface="Times New Roman" pitchFamily="18" charset="0"/>
                <a:cs typeface="Times New Roman" pitchFamily="18" charset="0"/>
              </a:rPr>
              <a:t>лошадку :</a:t>
            </a:r>
          </a:p>
          <a:p>
            <a:r>
              <a:rPr lang="ru-RU" sz="1600" dirty="0" smtClean="0">
                <a:solidFill>
                  <a:srgbClr val="000000"/>
                </a:solidFill>
                <a:latin typeface="Times New Roman" pitchFamily="18" charset="0"/>
                <a:cs typeface="Times New Roman" pitchFamily="18" charset="0"/>
              </a:rPr>
              <a:t>Жила-была </a:t>
            </a:r>
            <a:r>
              <a:rPr lang="ru-RU" sz="1600" dirty="0">
                <a:solidFill>
                  <a:srgbClr val="000000"/>
                </a:solidFill>
                <a:latin typeface="Times New Roman" pitchFamily="18" charset="0"/>
                <a:cs typeface="Times New Roman" pitchFamily="18" charset="0"/>
              </a:rPr>
              <a:t>на свете одна маленькая лошадка, серая в яблоках. И работала она на карусели лошадкой. Целыми днями она ходила по кругу в разноцветном балагане под музыку маленького духового </a:t>
            </a:r>
            <a:r>
              <a:rPr lang="ru-RU" sz="1600" dirty="0" err="1">
                <a:solidFill>
                  <a:srgbClr val="000000"/>
                </a:solidFill>
                <a:latin typeface="Times New Roman" pitchFamily="18" charset="0"/>
                <a:cs typeface="Times New Roman" pitchFamily="18" charset="0"/>
              </a:rPr>
              <a:t>оркестрика</a:t>
            </a:r>
            <a:r>
              <a:rPr lang="ru-RU" sz="1600" dirty="0">
                <a:solidFill>
                  <a:srgbClr val="000000"/>
                </a:solidFill>
                <a:latin typeface="Times New Roman" pitchFamily="18" charset="0"/>
                <a:cs typeface="Times New Roman" pitchFamily="18" charset="0"/>
              </a:rPr>
              <a:t> и катала детишек. Сначала ей это даже нравилось. Ей нравилось приносить людям радость, слушать музыку и звонкий детский смех, ей нравилось, когда ее гладили по пушистой гриве, и даже когда невзначай пачкали мороженым, потому что тогда можно было, извернувшись, слизнуть его с морды. А мороженое наша лошадка очень и очень любила. Она любила лето и очень скучала зимой, потому что зимой карусели закрывались и целых полгода не было ни детей, ни мороженого, ни </a:t>
            </a:r>
            <a:r>
              <a:rPr lang="ru-RU" sz="1600" dirty="0" err="1">
                <a:solidFill>
                  <a:srgbClr val="000000"/>
                </a:solidFill>
                <a:latin typeface="Times New Roman" pitchFamily="18" charset="0"/>
                <a:cs typeface="Times New Roman" pitchFamily="18" charset="0"/>
              </a:rPr>
              <a:t>оркестрика</a:t>
            </a:r>
            <a:r>
              <a:rPr lang="ru-RU" sz="1600" dirty="0">
                <a:solidFill>
                  <a:srgbClr val="000000"/>
                </a:solidFill>
                <a:latin typeface="Times New Roman" pitchFamily="18" charset="0"/>
                <a:cs typeface="Times New Roman" pitchFamily="18" charset="0"/>
              </a:rPr>
              <a:t>. Поэтому зимой лошадка только тем и занималась, что ждала следующего лета, а по ночам смотрела цветные сны. Так проходили дни, недели, месяцы, и вот наступал тот прекрасный день, когда приходил карусельщик, снимал тяжелый замок, протирал и смазывал проржавевший за зиму механизм, и вскоре вновь начинала играть музыка, набегали детишки. Тогда лошадка думала, что она по-настоящему счастлива. Хотя она порой и жалела, что не может просто пойти погулять, пощипать свежую травку на зеленых лужайках, она верила, что нет ничего лучше, чем ходить по кругу в старой карусели и слизывать мороженое с морды, и она не жаловалась на свою судьбу. </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solidFill>
                  <a:srgbClr val="000000"/>
                </a:solidFill>
                <a:latin typeface="Times New Roman" pitchFamily="18" charset="0"/>
                <a:cs typeface="Times New Roman" pitchFamily="18" charset="0"/>
              </a:rPr>
              <a:t>Так шли годы. </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6" name="Прямоугольник 5"/>
          <p:cNvSpPr/>
          <p:nvPr/>
        </p:nvSpPr>
        <p:spPr>
          <a:xfrm>
            <a:off x="309919" y="4546185"/>
            <a:ext cx="9241439" cy="2062103"/>
          </a:xfrm>
          <a:prstGeom prst="rect">
            <a:avLst/>
          </a:prstGeom>
        </p:spPr>
        <p:txBody>
          <a:bodyPr wrap="square">
            <a:spAutoFit/>
          </a:bodyPr>
          <a:lstStyle/>
          <a:p>
            <a:r>
              <a:rPr lang="ru-RU" sz="1600" dirty="0">
                <a:solidFill>
                  <a:srgbClr val="000000"/>
                </a:solidFill>
                <a:latin typeface="Times New Roman" pitchFamily="18" charset="0"/>
                <a:cs typeface="Times New Roman" pitchFamily="18" charset="0"/>
              </a:rPr>
              <a:t>Лошадке было уже много лет, и старому карусельщику приходилось иногда подкрашивать расписные яблоки на её спине и боках. Она всё реже видела цветные сны и все чаще спотыкалась при ходьбе. Уже выросли те дети, которых она когда-то возила на своей спине, и им на смену пришли другие. И вот однажды кататься на карусели пришел один мальчик. Он, наверное, приехал в этот город недавно, потому что лошадка его не знала, а она на своем веку перекатала немало детей. С виду этот мальчик ничем не отличался от всех остальных, однако, подойдя к балагану, он не побежал к новомодным динозаврам и самолетам, а выбрал нашу серую в яблоках лошадку. Подойдя к ней, он погладил ее по гриве и вдруг спросил: </a:t>
            </a:r>
            <a:r>
              <a:rPr lang="ru-RU" sz="1600" dirty="0" smtClean="0">
                <a:solidFill>
                  <a:srgbClr val="000000"/>
                </a:solidFill>
                <a:latin typeface="Times New Roman" pitchFamily="18" charset="0"/>
                <a:cs typeface="Times New Roman" pitchFamily="18" charset="0"/>
              </a:rPr>
              <a:t>«Хочешь </a:t>
            </a:r>
            <a:r>
              <a:rPr lang="ru-RU" sz="1600" dirty="0">
                <a:solidFill>
                  <a:srgbClr val="000000"/>
                </a:solidFill>
                <a:latin typeface="Times New Roman" pitchFamily="18" charset="0"/>
                <a:cs typeface="Times New Roman" pitchFamily="18" charset="0"/>
              </a:rPr>
              <a:t>мороженого?» </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xmlns="" val="238021384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7864" y="117694"/>
            <a:ext cx="9398001" cy="6740307"/>
          </a:xfrm>
          <a:prstGeom prst="rect">
            <a:avLst/>
          </a:prstGeom>
        </p:spPr>
        <p:txBody>
          <a:bodyPr wrap="square">
            <a:spAutoFit/>
          </a:bodyPr>
          <a:lstStyle/>
          <a:p>
            <a:pPr indent="439738"/>
            <a:r>
              <a:rPr lang="ru-RU" sz="1600" dirty="0">
                <a:solidFill>
                  <a:srgbClr val="000000"/>
                </a:solidFill>
                <a:latin typeface="Times New Roman" pitchFamily="18" charset="0"/>
                <a:cs typeface="Times New Roman" pitchFamily="18" charset="0"/>
              </a:rPr>
              <a:t>Карусельные лошадки обычно не разговаривают</a:t>
            </a:r>
            <a:r>
              <a:rPr lang="ru-RU" sz="1600" dirty="0" smtClean="0">
                <a:solidFill>
                  <a:srgbClr val="000000"/>
                </a:solidFill>
                <a:latin typeface="Times New Roman" pitchFamily="18" charset="0"/>
                <a:cs typeface="Times New Roman" pitchFamily="18" charset="0"/>
              </a:rPr>
              <a:t>, но </a:t>
            </a:r>
            <a:r>
              <a:rPr lang="ru-RU" sz="1600" dirty="0">
                <a:solidFill>
                  <a:srgbClr val="000000"/>
                </a:solidFill>
                <a:latin typeface="Times New Roman" pitchFamily="18" charset="0"/>
                <a:cs typeface="Times New Roman" pitchFamily="18" charset="0"/>
              </a:rPr>
              <a:t>не потому, что не умеют, а потому, что обычно никому просто не приходит в голову заговорить с ними, а начать разговор первыми они ужасно стесняются. Ну наша лошадка, естественно, очень удивилась, ведь за много лет никто никогда не предлагал ей мороженого, только морду пачкали, да и то случайно. И конечно, она сказала «да». Мальчик угостил ее мороженым, а лошадка с удовольствием его прокатила, и даже ни разу не споткнулась. Так они и подружились. Мальчик стал приходить на карусели почти каждый день, угощать лошадку мороженым и печеньем, а как-то раз он спросил её: «А что ты делаешь зимой, когда карусели закрываются?» На что лошадка совершенно искренне ответила: «Жду лета и иногда смотрю цветные сны». «Но это же, наверное, ужасно скучно!- удивился мальчик,-Вот я, например, зимой, когда нечего делать, читаю сказки.» «А что такое сказки?»- спросила лошадка. «Как, ты не знаешь?.. Сказки-это… это… ну это так просто и не объяснишь, вот давай я тебе лучше книжку принесу!»- сказал мальчик. И не обманул, конечно, принес лошадке книжку с самыми лучшими сказками, которые только были придуманы в этом мире. Правда, вначале лошадке было совсем некогда читать, потому что днем она работала, а ночью было темно, да и спать хотелось. Но скоро началась осень, а за ней и зима, карусели закрылись, и лошадка впервые открыла книжку. Сначала она читала медленно, по слогам, потом все быстрее, она вчитывалась в волшебные истории, и цветные сны она видела теперь гораздо чаще. Перед ее воображением открывались новые горизонты, и она начала понимать, что мир неизмеримо больше желтого круга карусели, больше парка аттракционов, даже больше всего города, и ей стало безумно жаль годы, прожитые в хождении по кругу под всегда одну и ту же музыку духового </a:t>
            </a:r>
            <a:r>
              <a:rPr lang="ru-RU" sz="1600" dirty="0" err="1">
                <a:solidFill>
                  <a:srgbClr val="000000"/>
                </a:solidFill>
                <a:latin typeface="Times New Roman" pitchFamily="18" charset="0"/>
                <a:cs typeface="Times New Roman" pitchFamily="18" charset="0"/>
              </a:rPr>
              <a:t>оркестрика</a:t>
            </a:r>
            <a:r>
              <a:rPr lang="ru-RU" sz="1600" dirty="0">
                <a:solidFill>
                  <a:srgbClr val="000000"/>
                </a:solidFill>
                <a:latin typeface="Times New Roman" pitchFamily="18" charset="0"/>
                <a:cs typeface="Times New Roman" pitchFamily="18" charset="0"/>
              </a:rPr>
              <a:t>. И в один прекрасный день, когда солнышко стало пригревать уже по-весеннему, но до открытия карусели оставалось еще несколько недель, лошадка ушла. Куда она ушла, неизвестно, только на подтаявшем мартовском снегу остались отпечатки копыт. Карусельщик, придя открывать аттракционы, долго ворчал на неизвестных похитителей госимущества да выкинул потрепанную книжку, неизвестно откуда взявшуюся под крышей балагана. На место лошадки скоро поставили новую, сверкающую гладкими рыжими боками; а мальчик, придя в парк, только грустно улыбнулся и зашагал прочь. Он знал , что где-то в это время гуляет маленькая серая в яблоках лошадка, которая любит мороженое и волшебные сказки. </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xmlns="" val="215873640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stretch>
            <a:fillRect/>
          </a:stretch>
        </p:blipFill>
        <p:spPr>
          <a:xfrm>
            <a:off x="2476155" y="1714261"/>
            <a:ext cx="4953691" cy="3429479"/>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3878451" cy="3580109"/>
          </a:xfrm>
          <a:prstGeom prst="rect">
            <a:avLst/>
          </a:prstGeom>
          <a:ln>
            <a:noFill/>
          </a:ln>
          <a:effectLst>
            <a:softEdge rad="112500"/>
          </a:effectLst>
        </p:spPr>
      </p:pic>
      <p:pic>
        <p:nvPicPr>
          <p:cNvPr id="5" name="Рисунок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89007" y="3580109"/>
            <a:ext cx="3546085" cy="23637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TextBox 5"/>
          <p:cNvSpPr txBox="1"/>
          <p:nvPr/>
        </p:nvSpPr>
        <p:spPr>
          <a:xfrm>
            <a:off x="4591634" y="158981"/>
            <a:ext cx="5314366" cy="6001643"/>
          </a:xfrm>
          <a:prstGeom prst="rect">
            <a:avLst/>
          </a:prstGeom>
          <a:noFill/>
        </p:spPr>
        <p:txBody>
          <a:bodyPr wrap="square" rtlCol="0">
            <a:spAutoFit/>
          </a:bodyPr>
          <a:lstStyle/>
          <a:p>
            <a:pPr indent="357188"/>
            <a:r>
              <a:rPr lang="ru-RU" i="1" dirty="0" smtClean="0"/>
              <a:t>  </a:t>
            </a:r>
            <a:r>
              <a:rPr lang="ru-RU" sz="2400" i="1" dirty="0" smtClean="0">
                <a:effectLst>
                  <a:outerShdw blurRad="38100" dist="38100" dir="2700000" algn="tl">
                    <a:srgbClr val="000000">
                      <a:alpha val="43137"/>
                    </a:srgbClr>
                  </a:outerShdw>
                </a:effectLst>
                <a:latin typeface="Times New Roman" pitchFamily="18" charset="0"/>
                <a:cs typeface="Times New Roman" pitchFamily="18" charset="0"/>
              </a:rPr>
              <a:t>Я люблю своего коня «Базальта».</a:t>
            </a:r>
          </a:p>
          <a:p>
            <a:pPr indent="357188"/>
            <a:r>
              <a:rPr lang="ru-RU" sz="2400" i="1" dirty="0" smtClean="0">
                <a:effectLst>
                  <a:outerShdw blurRad="38100" dist="38100" dir="2700000" algn="tl">
                    <a:srgbClr val="000000">
                      <a:alpha val="43137"/>
                    </a:srgbClr>
                  </a:outerShdw>
                </a:effectLst>
                <a:latin typeface="Times New Roman" pitchFamily="18" charset="0"/>
                <a:cs typeface="Times New Roman" pitchFamily="18" charset="0"/>
              </a:rPr>
              <a:t>Надеюсь вы его тоже полюбите: вот он на фотографии.</a:t>
            </a:r>
          </a:p>
          <a:p>
            <a:pPr indent="357188"/>
            <a:r>
              <a:rPr lang="ru-RU" sz="2400" i="1" dirty="0" smtClean="0">
                <a:effectLst>
                  <a:outerShdw blurRad="38100" dist="38100" dir="2700000" algn="tl">
                    <a:srgbClr val="000000">
                      <a:alpha val="43137"/>
                    </a:srgbClr>
                  </a:outerShdw>
                </a:effectLst>
                <a:latin typeface="Times New Roman" pitchFamily="18" charset="0"/>
                <a:cs typeface="Times New Roman" pitchFamily="18" charset="0"/>
              </a:rPr>
              <a:t>  Я с ним уже завоевала медаль за 3 место, хотя она и бронзовая – главное то, что я поучаствовала.</a:t>
            </a:r>
          </a:p>
          <a:p>
            <a:pPr indent="357188"/>
            <a:r>
              <a:rPr lang="ru-RU" sz="2400" i="1" dirty="0" smtClean="0">
                <a:effectLst>
                  <a:outerShdw blurRad="38100" dist="38100" dir="2700000" algn="tl">
                    <a:srgbClr val="000000">
                      <a:alpha val="43137"/>
                    </a:srgbClr>
                  </a:outerShdw>
                </a:effectLst>
                <a:latin typeface="Times New Roman" pitchFamily="18" charset="0"/>
                <a:cs typeface="Times New Roman" pitchFamily="18" charset="0"/>
              </a:rPr>
              <a:t>  Это было очень важное событие в моей жизни.</a:t>
            </a:r>
          </a:p>
          <a:p>
            <a:pPr indent="357188"/>
            <a:r>
              <a:rPr lang="ru-RU" sz="2400" i="1" dirty="0" smtClean="0">
                <a:effectLst>
                  <a:outerShdw blurRad="38100" dist="38100" dir="2700000" algn="tl">
                    <a:srgbClr val="000000">
                      <a:alpha val="43137"/>
                    </a:srgbClr>
                  </a:outerShdw>
                </a:effectLst>
                <a:latin typeface="Times New Roman" pitchFamily="18" charset="0"/>
                <a:cs typeface="Times New Roman" pitchFamily="18" charset="0"/>
              </a:rPr>
              <a:t>  Раньше я занималась выездкой, а сейчас занимаюсь конкуром. </a:t>
            </a:r>
          </a:p>
          <a:p>
            <a:pPr indent="357188"/>
            <a:r>
              <a:rPr lang="ru-RU" sz="2400"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i="1" dirty="0" smtClean="0">
                <a:effectLst>
                  <a:outerShdw blurRad="38100" dist="38100" dir="2700000" algn="tl">
                    <a:srgbClr val="000000">
                      <a:alpha val="43137"/>
                    </a:srgbClr>
                  </a:outerShdw>
                </a:effectLst>
                <a:latin typeface="Times New Roman" pitchFamily="18" charset="0"/>
                <a:cs typeface="Times New Roman" pitchFamily="18" charset="0"/>
              </a:rPr>
              <a:t> Это </a:t>
            </a:r>
            <a:r>
              <a:rPr lang="ru-RU" sz="2400" i="1" dirty="0">
                <a:effectLst>
                  <a:outerShdw blurRad="38100" dist="38100" dir="2700000" algn="tl">
                    <a:srgbClr val="000000">
                      <a:alpha val="43137"/>
                    </a:srgbClr>
                  </a:outerShdw>
                </a:effectLst>
                <a:latin typeface="Times New Roman" pitchFamily="18" charset="0"/>
                <a:cs typeface="Times New Roman" pitchFamily="18" charset="0"/>
              </a:rPr>
              <a:t>мой самый любимый </a:t>
            </a:r>
            <a:r>
              <a:rPr lang="ru-RU" sz="2400" i="1" dirty="0" smtClean="0">
                <a:effectLst>
                  <a:outerShdw blurRad="38100" dist="38100" dir="2700000" algn="tl">
                    <a:srgbClr val="000000">
                      <a:alpha val="43137"/>
                    </a:srgbClr>
                  </a:outerShdw>
                </a:effectLst>
                <a:latin typeface="Times New Roman" pitchFamily="18" charset="0"/>
                <a:cs typeface="Times New Roman" pitchFamily="18" charset="0"/>
              </a:rPr>
              <a:t>вид конного спорта.</a:t>
            </a:r>
          </a:p>
          <a:p>
            <a:pPr indent="357188"/>
            <a:r>
              <a:rPr lang="en-US" sz="2400" i="1" dirty="0">
                <a:latin typeface="Times New Roman" pitchFamily="18" charset="0"/>
                <a:cs typeface="Times New Roman" pitchFamily="18" charset="0"/>
              </a:rPr>
              <a:t> </a:t>
            </a:r>
            <a:r>
              <a:rPr lang="en-US" sz="2400" i="1" dirty="0" smtClean="0">
                <a:latin typeface="Times New Roman" pitchFamily="18" charset="0"/>
                <a:cs typeface="Times New Roman" pitchFamily="18" charset="0"/>
              </a:rPr>
              <a:t> </a:t>
            </a:r>
            <a:r>
              <a:rPr lang="ru-RU" sz="2400" i="1" dirty="0" smtClean="0">
                <a:effectLst>
                  <a:outerShdw blurRad="38100" dist="38100" dir="2700000" algn="tl">
                    <a:srgbClr val="000000">
                      <a:alpha val="43137"/>
                    </a:srgbClr>
                  </a:outerShdw>
                </a:effectLst>
                <a:latin typeface="Times New Roman" pitchFamily="18" charset="0"/>
                <a:cs typeface="Times New Roman" pitchFamily="18" charset="0"/>
              </a:rPr>
              <a:t>Когда конь поднимается в галоп, я чувствую себя свободной.</a:t>
            </a:r>
          </a:p>
          <a:p>
            <a:pPr indent="357188"/>
            <a:r>
              <a:rPr lang="ru-RU" sz="2400" i="1" dirty="0">
                <a:effectLst>
                  <a:outerShdw blurRad="38100" dist="38100" dir="2700000" algn="tl">
                    <a:srgbClr val="000000">
                      <a:alpha val="43137"/>
                    </a:srgbClr>
                  </a:outerShdw>
                </a:effectLst>
                <a:latin typeface="Times New Roman" pitchFamily="18" charset="0"/>
                <a:cs typeface="Times New Roman" pitchFamily="18" charset="0"/>
              </a:rPr>
              <a:t> </a:t>
            </a:r>
            <a:r>
              <a:rPr lang="ru-RU" sz="2400" i="1" dirty="0" smtClean="0">
                <a:effectLst>
                  <a:outerShdw blurRad="38100" dist="38100" dir="2700000" algn="tl">
                    <a:srgbClr val="000000">
                      <a:alpha val="43137"/>
                    </a:srgbClr>
                  </a:outerShdw>
                </a:effectLst>
                <a:latin typeface="Times New Roman" pitchFamily="18" charset="0"/>
                <a:cs typeface="Times New Roman" pitchFamily="18" charset="0"/>
              </a:rPr>
              <a:t> Когда он прыгает через препятствие, мое сердце замирает</a:t>
            </a:r>
            <a:r>
              <a:rPr lang="ru-RU" sz="2400" i="1" dirty="0">
                <a:latin typeface="Times New Roman" pitchFamily="18" charset="0"/>
                <a:cs typeface="Times New Roman" pitchFamily="18" charset="0"/>
              </a:rPr>
              <a:t>.</a:t>
            </a:r>
            <a:endParaRPr lang="ru-RU" sz="2400" i="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249066253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567</TotalTime>
  <Words>1100</Words>
  <Application>Microsoft Office PowerPoint</Application>
  <PresentationFormat>Лист A4 (210x297 мм)</PresentationFormat>
  <Paragraphs>32</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Грань</vt:lpstr>
      <vt:lpstr>Слайд 1</vt:lpstr>
      <vt:lpstr>Слайд 2</vt:lpstr>
      <vt:lpstr>Слайд 3</vt:lpstr>
      <vt:lpstr>Слайд 4</vt:lpstr>
      <vt:lpstr>Слайд 5</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Сергей Дымченко</dc:creator>
  <cp:lastModifiedBy>Musick</cp:lastModifiedBy>
  <cp:revision>29</cp:revision>
  <cp:lastPrinted>2015-03-12T12:33:15Z</cp:lastPrinted>
  <dcterms:created xsi:type="dcterms:W3CDTF">2015-03-10T06:22:17Z</dcterms:created>
  <dcterms:modified xsi:type="dcterms:W3CDTF">2015-03-31T08:19:03Z</dcterms:modified>
</cp:coreProperties>
</file>